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345" r:id="rId3"/>
    <p:sldId id="346" r:id="rId4"/>
    <p:sldId id="257" r:id="rId5"/>
    <p:sldId id="260" r:id="rId6"/>
    <p:sldId id="262" r:id="rId7"/>
    <p:sldId id="263" r:id="rId8"/>
    <p:sldId id="347" r:id="rId9"/>
    <p:sldId id="270" r:id="rId10"/>
    <p:sldId id="271" r:id="rId11"/>
    <p:sldId id="348" r:id="rId12"/>
    <p:sldId id="349" r:id="rId13"/>
    <p:sldId id="350" r:id="rId14"/>
    <p:sldId id="264" r:id="rId15"/>
    <p:sldId id="265" r:id="rId16"/>
    <p:sldId id="266" r:id="rId17"/>
    <p:sldId id="352" r:id="rId18"/>
    <p:sldId id="267" r:id="rId19"/>
    <p:sldId id="268" r:id="rId20"/>
    <p:sldId id="353" r:id="rId21"/>
    <p:sldId id="273" r:id="rId22"/>
    <p:sldId id="274" r:id="rId23"/>
    <p:sldId id="275" r:id="rId24"/>
    <p:sldId id="276" r:id="rId25"/>
    <p:sldId id="354" r:id="rId26"/>
    <p:sldId id="277" r:id="rId27"/>
    <p:sldId id="278" r:id="rId28"/>
    <p:sldId id="355" r:id="rId29"/>
    <p:sldId id="279" r:id="rId30"/>
    <p:sldId id="280" r:id="rId31"/>
    <p:sldId id="281" r:id="rId32"/>
    <p:sldId id="356" r:id="rId33"/>
    <p:sldId id="282" r:id="rId34"/>
    <p:sldId id="283" r:id="rId35"/>
    <p:sldId id="284" r:id="rId36"/>
    <p:sldId id="285" r:id="rId37"/>
    <p:sldId id="357" r:id="rId38"/>
    <p:sldId id="360" r:id="rId39"/>
    <p:sldId id="359" r:id="rId40"/>
    <p:sldId id="295" r:id="rId41"/>
    <p:sldId id="361" r:id="rId42"/>
    <p:sldId id="362" r:id="rId43"/>
    <p:sldId id="358" r:id="rId44"/>
    <p:sldId id="297" r:id="rId45"/>
    <p:sldId id="298" r:id="rId46"/>
    <p:sldId id="363" r:id="rId4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035" autoAdjust="0"/>
  </p:normalViewPr>
  <p:slideViewPr>
    <p:cSldViewPr snapToGrid="0">
      <p:cViewPr varScale="1">
        <p:scale>
          <a:sx n="78" d="100"/>
          <a:sy n="78" d="100"/>
        </p:scale>
        <p:origin x="1622" y="67"/>
      </p:cViewPr>
      <p:guideLst/>
    </p:cSldViewPr>
  </p:slideViewPr>
  <p:notesTextViewPr>
    <p:cViewPr>
      <p:scale>
        <a:sx n="1" d="1"/>
        <a:sy n="1" d="1"/>
      </p:scale>
      <p:origin x="0" y="-43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039FC-AA08-417E-83B1-A16B0DB11DB3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5A3FD-34D0-4215-8CFD-67EDC54B4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5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8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32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15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51A41-1B4F-4036-A40A-96DD57F6A7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30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56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l-GR" dirty="0">
                    <a:latin typeface="Calibri"/>
                    <a:cs typeface="Calibri"/>
                  </a:rPr>
                  <a:t>Δ</a:t>
                </a:r>
                <a:r>
                  <a:rPr lang="en-US" dirty="0">
                    <a:latin typeface="Calibri"/>
                    <a:cs typeface="Calibri"/>
                  </a:rPr>
                  <a:t>EFG ~</a:t>
                </a:r>
                <a:r>
                  <a:rPr lang="en-US" baseline="0" dirty="0">
                    <a:latin typeface="Calibri"/>
                    <a:cs typeface="Calibri"/>
                  </a:rPr>
                  <a:t> </a:t>
                </a:r>
                <a:r>
                  <a:rPr lang="el-GR" dirty="0">
                    <a:latin typeface="+mn-lt"/>
                    <a:cs typeface="Calibri"/>
                  </a:rPr>
                  <a:t>Δ</a:t>
                </a:r>
                <a:r>
                  <a:rPr lang="en-US" dirty="0">
                    <a:latin typeface="+mn-lt"/>
                    <a:cs typeface="Calibri"/>
                  </a:rPr>
                  <a:t>GFH ~ </a:t>
                </a:r>
                <a:r>
                  <a:rPr lang="el-GR" dirty="0">
                    <a:latin typeface="+mn-lt"/>
                    <a:cs typeface="Calibri"/>
                  </a:rPr>
                  <a:t>Δ</a:t>
                </a:r>
                <a:r>
                  <a:rPr lang="en-US" dirty="0">
                    <a:latin typeface="+mn-lt"/>
                    <a:cs typeface="Calibri"/>
                  </a:rPr>
                  <a:t>EHG</a:t>
                </a:r>
              </a:p>
              <a:p>
                <a:endParaRPr lang="en-US" dirty="0">
                  <a:latin typeface="+mn-lt"/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𝐺𝐻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𝐸𝐺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𝐺𝐹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𝐸𝐹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l-GR" dirty="0" smtClean="0">
                    <a:latin typeface="Calibri"/>
                    <a:cs typeface="Calibri"/>
                  </a:rPr>
                  <a:t>Δ</a:t>
                </a:r>
                <a:r>
                  <a:rPr lang="en-US" dirty="0" smtClean="0">
                    <a:latin typeface="Calibri"/>
                    <a:cs typeface="Calibri"/>
                  </a:rPr>
                  <a:t>EFG ~</a:t>
                </a:r>
                <a:r>
                  <a:rPr lang="en-US" baseline="0" dirty="0" smtClean="0">
                    <a:latin typeface="Calibri"/>
                    <a:cs typeface="Calibri"/>
                  </a:rPr>
                  <a:t> </a:t>
                </a:r>
                <a:r>
                  <a:rPr lang="el-GR" dirty="0" smtClean="0">
                    <a:latin typeface="+mn-lt"/>
                    <a:cs typeface="Calibri"/>
                  </a:rPr>
                  <a:t>Δ</a:t>
                </a:r>
                <a:r>
                  <a:rPr lang="en-US" dirty="0" smtClean="0">
                    <a:latin typeface="+mn-lt"/>
                    <a:cs typeface="Calibri"/>
                  </a:rPr>
                  <a:t>GFH ~ </a:t>
                </a:r>
                <a:r>
                  <a:rPr lang="el-GR" dirty="0" smtClean="0">
                    <a:latin typeface="+mn-lt"/>
                    <a:cs typeface="Calibri"/>
                  </a:rPr>
                  <a:t>Δ</a:t>
                </a:r>
                <a:r>
                  <a:rPr lang="en-US" dirty="0" smtClean="0">
                    <a:latin typeface="+mn-lt"/>
                    <a:cs typeface="Calibri"/>
                  </a:rPr>
                  <a:t>EHG</a:t>
                </a:r>
              </a:p>
              <a:p>
                <a:endParaRPr lang="en-US" dirty="0" smtClean="0">
                  <a:latin typeface="+mn-lt"/>
                  <a:cs typeface="Calibri"/>
                </a:endParaRPr>
              </a:p>
              <a:p>
                <a:r>
                  <a:rPr lang="en-US" b="0" i="0" smtClean="0">
                    <a:latin typeface="Cambria Math"/>
                  </a:rPr>
                  <a:t>𝐺𝐻/𝐸𝐺=𝐺𝐹/𝐸𝐹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𝑥/3=4/5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𝑥=12/5</a:t>
                </a:r>
                <a:endParaRPr lang="en-US" b="0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90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8·10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80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≈8.9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√(8·10)=√80=4√5≈8.9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75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29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71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=45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=6.708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=40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=6.325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𝑥/9=5/𝑥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𝑥^2=45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𝑥=3√5=6.708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𝑦/5=8/𝑦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𝑦^2=40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𝑦=2√10=6.325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29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triangles are similar by AA similarity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90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𝐽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𝐽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tan⁡𝐽=24/32=3/4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tan⁡𝐾=32/24=4/3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tan⁡𝐽=8/15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tan⁡𝐾=15/8</a:t>
                </a:r>
                <a:endParaRPr lang="en-US" b="0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69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61°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61°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=22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22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61°</m:t>
                              </m:r>
                            </m:e>
                          </m:func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=12.2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56°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/>
                            </a:rPr>
                            <m:t>13 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56°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=19.3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tan⁡〖61°〗=22/𝑥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𝑥 tan⁡〖61°〗=22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𝑥=22/tan⁡〖61°〗 =12.2</a:t>
                </a:r>
                <a:endParaRPr lang="en-US" b="0" dirty="0" smtClean="0"/>
              </a:p>
              <a:p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tan⁡〖56°〗=𝑥/13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〖13 tan〗⁡〖56°〗=𝑥=19.3</a:t>
                </a:r>
                <a:endParaRPr lang="en-US" b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9+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=25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=16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36+16=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52=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13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3^2+𝑥^2=5^2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9+𝑥^2=25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𝑥^2=16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𝑥=4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6^2+4^2=𝑥^2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36+16=𝑥^2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52=𝑥^2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𝑥=2√13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926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SOH</a:t>
            </a:r>
            <a:r>
              <a:rPr lang="en-US" baseline="0" dirty="0"/>
              <a:t> = Sine Opposite Hypotenuse</a:t>
            </a:r>
          </a:p>
          <a:p>
            <a:r>
              <a:rPr lang="en-US" baseline="0" dirty="0"/>
              <a:t>CAH = Cosine Adjacent Hypotenuse</a:t>
            </a:r>
          </a:p>
          <a:p>
            <a:r>
              <a:rPr lang="en-US" baseline="0" dirty="0"/>
              <a:t>TOA = Tangent Opposite Adjacent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52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sin⁡𝑋=8/17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cos⁡𝑋=15/17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tan⁡𝑋=8/15</a:t>
                </a:r>
                <a:endParaRPr lang="en-US" b="0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997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68°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90°−68°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22°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cos⁡〖68°〗=sin⁡(90°−68°)=sin⁡〖22°〗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5A3FD-34D0-4215-8CFD-67EDC54B48D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73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35°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35°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=11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35°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=19.2 </m:t>
                      </m:r>
                      <m:r>
                        <a:rPr lang="en-US" b="0" i="1" smtClean="0">
                          <a:latin typeface="Cambria Math"/>
                        </a:rPr>
                        <m:t>𝑓𝑡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sin⁡〖35°〗=11/𝑥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𝑥⋅sin⁡〖35°〗=11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𝑥=11/sin⁡〖35°〗 =19.2 𝑓𝑡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629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950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50°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1000⋅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50°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=766</m:t>
                      </m:r>
                      <m:r>
                        <a:rPr lang="en-US" b="0" i="1" smtClean="0">
                          <a:latin typeface="Cambria Math"/>
                        </a:rPr>
                        <m:t>𝑓𝑡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sin⁡〖50°〗=𝑥/1000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1000⋅sin⁡〖50°〗=𝑥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𝑥=766𝑓𝑡</a:t>
                </a:r>
                <a:endParaRPr lang="en-US" b="0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340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416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231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0.54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=32.7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15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=53.1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𝐷=sin^(−1)⁡0.54=32.7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𝐶=tan^(−1)⁡〖20/15〗=53.1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48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144+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=400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=256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US" b="0" dirty="0"/>
              </a:p>
              <a:p>
                <a:pPr/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=36.9°</m:t>
                      </m:r>
                    </m:oMath>
                  </m:oMathPara>
                </a14:m>
                <a:endParaRPr lang="en-US" b="0" dirty="0"/>
              </a:p>
              <a:p>
                <a:pPr/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=53.1°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40°+𝐵+90°=180°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𝐵=50°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cos⁡〖40°〗=𝐴𝐶/20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𝐴𝐶=20 cos⁡〖40°〗=15.3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sin⁡〖40°〗=𝐵𝐶/20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𝐵𝐶=20 sin⁡〖40°〗=12.9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87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665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110°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≈84.6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𝐴𝑟𝑒𝑎=1/2 𝑞𝑠 sin⁡𝑅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𝐴𝑟𝑒𝑎=1/2 (15)(12)  sin⁡〖110°〗≈84.6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5A3FD-34D0-4215-8CFD-67EDC54B48D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786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use two of the ratios at a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473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70°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36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=18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70°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=0.4698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0.4698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=28.0°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=180°−70°−28.0°=82.0°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70°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82.0°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70°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=36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82.0°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=37.9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sin⁡𝑄/𝑞=sin⁡𝑅/𝑟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sin⁡〖70°〗/36=sin⁡𝑅/18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36 sin⁡𝑅=18 sin⁡〖70°〗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sin⁡𝑅=0.4698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𝑅=sin^(−1)⁡0.4698=28.0°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𝑃=180°−70°−28.0°=82.0°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sin⁡𝑄/𝑞=sin⁡𝑃/𝑝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sin⁡〖70°〗/36=sin⁡〖82.0°〗/𝑝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𝑝 sin⁡〖70°〗=36 sin⁡〖82.0°〗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𝑝=37.9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5A3FD-34D0-4215-8CFD-67EDC54B48D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380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=180°−65°−79°=36°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36°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79°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36°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=45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79°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=75.2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𝑓𝑡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36°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65°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36°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=45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65°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=69.4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𝐷=180°−65°−79°=36°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sin⁡𝐷/𝑑=sin⁡𝐹/𝑓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sin⁡〖36°〗/45=sin⁡〖79°〗/𝑓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𝑓 sin⁡〖36°〗=45 sin⁡〖79°〗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𝑓=75.2 𝑓𝑡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sin⁡𝐷/𝑑=sin⁡𝐸/𝑒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sin⁡〖36°〗/45=sin⁡〖65°〗/𝑒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𝑒 sin⁡〖36°〗=45 sin⁡〖65°〗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𝑒=69.4 𝑓𝑡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5A3FD-34D0-4215-8CFD-67EDC54B48D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91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179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func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−2⋅9⋅12⋅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46°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=74.9538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=8.66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𝑒𝑓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8.66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8.66</m:t>
                          </m:r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81=144+74.9538−207.84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−137.9538=−207.84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0.66375=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0.66375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≈48.4°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=180°−46°−48.4°=85.6°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𝑓^2=9^2+〖12〗^2−2⋅9⋅12⋅cos⁡〖46°〗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𝑓^2=74.9538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𝑓=8.66 𝑖𝑛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197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𝑏𝑐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900=729+324−972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−153=−972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0.1574=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0.1574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≈80.9°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𝑎𝑐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729=900+324−1080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−495=−1080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0.4583=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0.4583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≈62.7°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=180°−80.9°−62.7°=36.4°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𝑎^2=𝑏^2+𝑐^2−2𝑏𝑐 cos⁡𝐴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〖30〗^2=〖27〗^2+〖18〗^2−2(27)(18)  cos⁡𝐴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900=729+324−972 cos⁡𝐴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−153=−972 cos⁡𝐴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0.1574=cos⁡𝐴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𝐴=cos^(−1)⁡0.1574≈80.9°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𝑏^2=𝑎^2+𝑐^2−2𝑎𝑐 cos⁡𝐵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〖27〗^2=〖30〗^2−〖18〗^2−2(30)(18)  cos⁡𝐵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729=900−324−1080 cos⁡𝐵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−495=−1080 cos⁡𝐵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0.4583=cos⁡𝐵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𝐵=cos^(−1)⁡0.4583≈62.7°</a:t>
                </a:r>
                <a:endParaRPr lang="en-US" b="0" dirty="0"/>
              </a:p>
              <a:p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𝐶=180°−80.9°−62.7°=36.4°</a:t>
                </a:r>
                <a:endParaRPr lang="en-US" b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5A3FD-34D0-4215-8CFD-67EDC54B48D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89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16+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16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=64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16+48=64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64=64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Yes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4^2+(4√3)^2=8^2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16+(16)(3)=64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16+48=64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64=64</a:t>
                </a:r>
                <a:endParaRPr lang="en-US" b="0" dirty="0" smtClean="0"/>
              </a:p>
              <a:p>
                <a:r>
                  <a:rPr lang="en-US" dirty="0" smtClean="0"/>
                  <a:t>Yes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90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3+4&gt;6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7&gt;6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u="none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u="none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u="none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u="none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u="none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u="none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u="none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u="none" smtClean="0">
                          <a:latin typeface="Cambria Math"/>
                        </a:rPr>
                        <m:t> </m:t>
                      </m:r>
                      <m:bar>
                        <m:barPr>
                          <m:ctrlPr>
                            <a:rPr lang="en-US" b="0" i="1" u="none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u="none" smtClean="0">
                              <a:latin typeface="Cambria Math"/>
                            </a:rPr>
                            <m:t>?</m:t>
                          </m:r>
                        </m:e>
                      </m:bar>
                      <m:r>
                        <a:rPr lang="en-US" b="0" i="1" u="none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u="none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u="none" smtClean="0">
                              <a:latin typeface="Cambria Math"/>
                            </a:rPr>
                            <m:t>6</m:t>
                          </m:r>
                        </m:e>
                        <m:sup>
                          <m:r>
                            <a:rPr lang="en-US" b="0" i="1" u="none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u="non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u="none" smtClean="0">
                          <a:latin typeface="Cambria Math"/>
                        </a:rPr>
                        <m:t>9+16 </m:t>
                      </m:r>
                      <m:bar>
                        <m:barPr>
                          <m:ctrlPr>
                            <a:rPr lang="en-US" b="0" i="1" u="none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u="none" smtClean="0">
                              <a:latin typeface="Cambria Math"/>
                            </a:rPr>
                            <m:t>?</m:t>
                          </m:r>
                        </m:e>
                      </m:bar>
                      <m:r>
                        <a:rPr lang="en-US" b="0" i="1" u="none" smtClean="0">
                          <a:latin typeface="Cambria Math"/>
                        </a:rPr>
                        <m:t> 36</m:t>
                      </m:r>
                    </m:oMath>
                  </m:oMathPara>
                </a14:m>
                <a:endParaRPr lang="en-US" b="0" u="non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u="none" smtClean="0">
                          <a:latin typeface="Cambria Math"/>
                        </a:rPr>
                        <m:t>25&lt;36</m:t>
                      </m:r>
                    </m:oMath>
                  </m:oMathPara>
                </a14:m>
                <a:endParaRPr lang="en-US" b="0" u="none" dirty="0"/>
              </a:p>
              <a:p>
                <a:r>
                  <a:rPr lang="en-US" u="none" dirty="0"/>
                  <a:t>obtuse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3+4&gt;6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7&gt;6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u="none" smtClean="0">
                    <a:latin typeface="Cambria Math"/>
                  </a:rPr>
                  <a:t>3^2+4^2  ▁(?)  6^2</a:t>
                </a:r>
                <a:endParaRPr lang="en-US" b="0" u="none" dirty="0" smtClean="0"/>
              </a:p>
              <a:p>
                <a:r>
                  <a:rPr lang="en-US" b="0" i="0" u="none" smtClean="0">
                    <a:latin typeface="Cambria Math"/>
                  </a:rPr>
                  <a:t>9+16 ▁(?)  36</a:t>
                </a:r>
                <a:endParaRPr lang="en-US" b="0" u="none" dirty="0" smtClean="0"/>
              </a:p>
              <a:p>
                <a:r>
                  <a:rPr lang="en-US" b="0" i="0" u="none" smtClean="0">
                    <a:latin typeface="Cambria Math"/>
                  </a:rPr>
                  <a:t>25&lt;36</a:t>
                </a:r>
                <a:endParaRPr lang="en-US" b="0" u="none" dirty="0" smtClean="0"/>
              </a:p>
              <a:p>
                <a:r>
                  <a:rPr lang="en-US" u="none" dirty="0" smtClean="0"/>
                  <a:t>obtuse</a:t>
                </a:r>
                <a:endParaRPr lang="en-US" u="non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97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18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04367-F3DF-421E-8A45-CF958A4A18B0}" type="slidenum">
              <a:rPr lang="en-US"/>
              <a:pPr/>
              <a:t>10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=22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𝑥/22=√2/1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𝑥=22√2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𝑥/(10√2)=1/√2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𝑥√2=10√2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𝑥=10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5A3FD-34D0-4215-8CFD-67EDC54B48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18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=30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𝑥/30=√3/2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2𝑥=30√3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𝑥=15√3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𝑦/30=1/2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2𝑦=30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𝑦=15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5A3FD-34D0-4215-8CFD-67EDC54B48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1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E679-CAE5-49A0-9AD6-35E41DA4F34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B3B1-C9A7-4D91-8E4E-BCDE9B851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9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E679-CAE5-49A0-9AD6-35E41DA4F34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B3B1-C9A7-4D91-8E4E-BCDE9B851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9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E679-CAE5-49A0-9AD6-35E41DA4F34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B3B1-C9A7-4D91-8E4E-BCDE9B851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9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E679-CAE5-49A0-9AD6-35E41DA4F34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B3B1-C9A7-4D91-8E4E-BCDE9B851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425965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E679-CAE5-49A0-9AD6-35E41DA4F34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B3B1-C9A7-4D91-8E4E-BCDE9B851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1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51200"/>
            <a:ext cx="4514850" cy="38168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51200"/>
            <a:ext cx="4514850" cy="38168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E679-CAE5-49A0-9AD6-35E41DA4F34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B3B1-C9A7-4D91-8E4E-BCDE9B851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8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E679-CAE5-49A0-9AD6-35E41DA4F34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B3B1-C9A7-4D91-8E4E-BCDE9B851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1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E679-CAE5-49A0-9AD6-35E41DA4F34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B3B1-C9A7-4D91-8E4E-BCDE9B851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5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E679-CAE5-49A0-9AD6-35E41DA4F34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B3B1-C9A7-4D91-8E4E-BCDE9B851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4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E679-CAE5-49A0-9AD6-35E41DA4F34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B3B1-C9A7-4D91-8E4E-BCDE9B851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0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E679-CAE5-49A0-9AD6-35E41DA4F34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B3B1-C9A7-4D91-8E4E-BCDE9B851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37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9200" y="0"/>
            <a:ext cx="78048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59619"/>
            <a:ext cx="9144000" cy="3808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8680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4E679-CAE5-49A0-9AD6-35E41DA4F34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8680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8680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8B3B1-C9A7-4D91-8E4E-BCDE9B851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4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wright@andrew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093B1-EA6A-4A92-B32D-EC2E29BC40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Right Triangles and Trigonometry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5D777-310E-4EB6-80CD-FA98C3CADD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Geometry</a:t>
            </a:r>
          </a:p>
          <a:p>
            <a:r>
              <a:rPr lang="en-US" dirty="0"/>
              <a:t>Chapter 9</a:t>
            </a:r>
          </a:p>
        </p:txBody>
      </p:sp>
    </p:spTree>
    <p:extLst>
      <p:ext uri="{BB962C8B-B14F-4D97-AF65-F5344CB8AC3E}">
        <p14:creationId xmlns:p14="http://schemas.microsoft.com/office/powerpoint/2010/main" val="192198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9.2 Special Right Triangles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45</a:t>
            </a:r>
            <a:r>
              <a:rPr lang="en-US" dirty="0">
                <a:sym typeface="Symbol" pitchFamily="18" charset="2"/>
              </a:rPr>
              <a:t></a:t>
            </a:r>
            <a:r>
              <a:rPr lang="en-US" dirty="0"/>
              <a:t>-45</a:t>
            </a:r>
            <a:r>
              <a:rPr lang="en-US" dirty="0">
                <a:sym typeface="Symbol" pitchFamily="18" charset="2"/>
              </a:rPr>
              <a:t></a:t>
            </a:r>
            <a:r>
              <a:rPr lang="en-US" dirty="0"/>
              <a:t>-90</a:t>
            </a:r>
            <a:r>
              <a:rPr lang="en-US" dirty="0">
                <a:sym typeface="Symbol" pitchFamily="18" charset="2"/>
              </a:rPr>
              <a:t>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4AA01-392D-4D57-8811-E44E5AD224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30</a:t>
            </a:r>
            <a:r>
              <a:rPr lang="en-US" dirty="0">
                <a:sym typeface="Symbol" pitchFamily="18" charset="2"/>
              </a:rPr>
              <a:t></a:t>
            </a:r>
            <a:r>
              <a:rPr lang="en-US" dirty="0"/>
              <a:t>-60</a:t>
            </a:r>
            <a:r>
              <a:rPr lang="en-US" dirty="0">
                <a:sym typeface="Symbol" pitchFamily="18" charset="2"/>
              </a:rPr>
              <a:t></a:t>
            </a:r>
            <a:r>
              <a:rPr lang="en-US" dirty="0"/>
              <a:t>-90</a:t>
            </a:r>
            <a:r>
              <a:rPr lang="en-US" dirty="0">
                <a:sym typeface="Symbol" pitchFamily="18" charset="2"/>
              </a:rPr>
              <a:t></a:t>
            </a:r>
            <a:endParaRPr lang="en-US" dirty="0"/>
          </a:p>
          <a:p>
            <a:endParaRPr lang="en-US" dirty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" y="230493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" y="222992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grpSp>
        <p:nvGrpSpPr>
          <p:cNvPr id="2" name="Group 1"/>
          <p:cNvGrpSpPr/>
          <p:nvPr/>
        </p:nvGrpSpPr>
        <p:grpSpPr>
          <a:xfrm>
            <a:off x="1467468" y="1460849"/>
            <a:ext cx="1524000" cy="1584540"/>
            <a:chOff x="6705600" y="364330"/>
            <a:chExt cx="1676400" cy="1835154"/>
          </a:xfrm>
        </p:grpSpPr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8077200" y="959643"/>
              <a:ext cx="304800" cy="463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1</a:t>
              </a:r>
            </a:p>
          </p:txBody>
        </p:sp>
        <p:grpSp>
          <p:nvGrpSpPr>
            <p:cNvPr id="16402" name="Group 18"/>
            <p:cNvGrpSpPr>
              <a:grpSpLocks/>
            </p:cNvGrpSpPr>
            <p:nvPr/>
          </p:nvGrpSpPr>
          <p:grpSpPr bwMode="auto">
            <a:xfrm>
              <a:off x="6705600" y="364330"/>
              <a:ext cx="1524000" cy="1835154"/>
              <a:chOff x="4464" y="720"/>
              <a:chExt cx="960" cy="1156"/>
            </a:xfrm>
          </p:grpSpPr>
          <p:sp>
            <p:nvSpPr>
              <p:cNvPr id="16393" name="AutoShape 9"/>
              <p:cNvSpPr>
                <a:spLocks noChangeArrowheads="1"/>
              </p:cNvSpPr>
              <p:nvPr/>
            </p:nvSpPr>
            <p:spPr bwMode="auto">
              <a:xfrm flipH="1">
                <a:off x="4464" y="720"/>
                <a:ext cx="864" cy="864"/>
              </a:xfrm>
              <a:prstGeom prst="rtTriangl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394" name="Text Box 10"/>
              <p:cNvSpPr txBox="1">
                <a:spLocks noChangeArrowheads="1"/>
              </p:cNvSpPr>
              <p:nvPr/>
            </p:nvSpPr>
            <p:spPr bwMode="auto">
              <a:xfrm>
                <a:off x="4848" y="1584"/>
                <a:ext cx="384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/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396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64" y="1025"/>
                    <a:ext cx="384" cy="31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/>
                                  <a:sym typeface="Symbol" pitchFamily="18" charset="2"/>
                                </a:rPr>
                                <m:t>2</m:t>
                              </m:r>
                            </m:e>
                          </m:rad>
                        </m:oMath>
                      </m:oMathPara>
                    </a14:m>
                    <a:endParaRPr lang="en-US" sz="1800" dirty="0">
                      <a:sym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6396" name="Text 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464" y="1025"/>
                    <a:ext cx="384" cy="31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399" name="Text Box 15"/>
              <p:cNvSpPr txBox="1">
                <a:spLocks noChangeArrowheads="1"/>
              </p:cNvSpPr>
              <p:nvPr/>
            </p:nvSpPr>
            <p:spPr bwMode="auto">
              <a:xfrm>
                <a:off x="4560" y="1351"/>
                <a:ext cx="384" cy="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/>
                  <a:t>45°</a:t>
                </a:r>
              </a:p>
            </p:txBody>
          </p:sp>
          <p:sp>
            <p:nvSpPr>
              <p:cNvPr id="16400" name="Text Box 16"/>
              <p:cNvSpPr txBox="1">
                <a:spLocks noChangeArrowheads="1"/>
              </p:cNvSpPr>
              <p:nvPr/>
            </p:nvSpPr>
            <p:spPr bwMode="auto">
              <a:xfrm>
                <a:off x="5040" y="864"/>
                <a:ext cx="384" cy="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/>
                  <a:t>45°</a:t>
                </a:r>
              </a:p>
            </p:txBody>
          </p:sp>
          <p:sp>
            <p:nvSpPr>
              <p:cNvPr id="16401" name="Rectangle 17"/>
              <p:cNvSpPr>
                <a:spLocks noChangeArrowheads="1"/>
              </p:cNvSpPr>
              <p:nvPr/>
            </p:nvSpPr>
            <p:spPr bwMode="auto">
              <a:xfrm>
                <a:off x="5184" y="1440"/>
                <a:ext cx="144" cy="14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</p:grpSp>
      <p:grpSp>
        <p:nvGrpSpPr>
          <p:cNvPr id="19" name="Group 12">
            <a:extLst>
              <a:ext uri="{FF2B5EF4-FFF2-40B4-BE49-F238E27FC236}">
                <a16:creationId xmlns:a16="http://schemas.microsoft.com/office/drawing/2014/main" id="{A5274A55-2879-4440-B17D-D822CB0BFAA9}"/>
              </a:ext>
            </a:extLst>
          </p:cNvPr>
          <p:cNvGrpSpPr>
            <a:grpSpLocks/>
          </p:cNvGrpSpPr>
          <p:nvPr/>
        </p:nvGrpSpPr>
        <p:grpSpPr bwMode="auto">
          <a:xfrm>
            <a:off x="5095875" y="1615499"/>
            <a:ext cx="3581401" cy="1429803"/>
            <a:chOff x="2366" y="1344"/>
            <a:chExt cx="2338" cy="1036"/>
          </a:xfrm>
        </p:grpSpPr>
        <p:sp>
          <p:nvSpPr>
            <p:cNvPr id="20" name="AutoShape 6">
              <a:extLst>
                <a:ext uri="{FF2B5EF4-FFF2-40B4-BE49-F238E27FC236}">
                  <a16:creationId xmlns:a16="http://schemas.microsoft.com/office/drawing/2014/main" id="{FF67D42D-37D2-4327-9FA5-33CB9B1A8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344"/>
              <a:ext cx="2160" cy="720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 Box 7">
                  <a:extLst>
                    <a:ext uri="{FF2B5EF4-FFF2-40B4-BE49-F238E27FC236}">
                      <a16:creationId xmlns:a16="http://schemas.microsoft.com/office/drawing/2014/main" id="{14E39D36-88E0-49C3-B911-7F76E9A76C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64" y="2064"/>
                  <a:ext cx="274" cy="3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20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dirty="0">
                                <a:latin typeface="Cambria Math"/>
                                <a:sym typeface="Symbol" pitchFamily="18" charset="2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" name="Text Box 7">
                  <a:extLst>
                    <a:ext uri="{FF2B5EF4-FFF2-40B4-BE49-F238E27FC236}">
                      <a16:creationId xmlns:a16="http://schemas.microsoft.com/office/drawing/2014/main" id="{14E39D36-88E0-49C3-B911-7F76E9A76C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64" y="2064"/>
                  <a:ext cx="274" cy="316"/>
                </a:xfrm>
                <a:prstGeom prst="rect">
                  <a:avLst/>
                </a:prstGeom>
                <a:blipFill>
                  <a:blip r:embed="rId4"/>
                  <a:stretch>
                    <a:fillRect r="-1764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 Box 8">
              <a:extLst>
                <a:ext uri="{FF2B5EF4-FFF2-40B4-BE49-F238E27FC236}">
                  <a16:creationId xmlns:a16="http://schemas.microsoft.com/office/drawing/2014/main" id="{DEE6CFDA-632A-418D-AA57-AA0F146302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536"/>
              <a:ext cx="27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2</a:t>
              </a:r>
              <a:endParaRPr lang="en-US" sz="1800" dirty="0"/>
            </a:p>
          </p:txBody>
        </p:sp>
        <p:sp>
          <p:nvSpPr>
            <p:cNvPr id="23" name="Text Box 9">
              <a:extLst>
                <a:ext uri="{FF2B5EF4-FFF2-40B4-BE49-F238E27FC236}">
                  <a16:creationId xmlns:a16="http://schemas.microsoft.com/office/drawing/2014/main" id="{30545225-9642-42D6-90B7-E0DA3CD879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6" y="1584"/>
              <a:ext cx="27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1</a:t>
              </a:r>
            </a:p>
          </p:txBody>
        </p:sp>
        <p:sp>
          <p:nvSpPr>
            <p:cNvPr id="24" name="Text Box 10">
              <a:extLst>
                <a:ext uri="{FF2B5EF4-FFF2-40B4-BE49-F238E27FC236}">
                  <a16:creationId xmlns:a16="http://schemas.microsoft.com/office/drawing/2014/main" id="{DF3E2D1D-C2E1-4962-B6FC-553C8CBAF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1841"/>
              <a:ext cx="432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30°</a:t>
              </a:r>
            </a:p>
          </p:txBody>
        </p:sp>
        <p:sp>
          <p:nvSpPr>
            <p:cNvPr id="25" name="Text Box 11">
              <a:extLst>
                <a:ext uri="{FF2B5EF4-FFF2-40B4-BE49-F238E27FC236}">
                  <a16:creationId xmlns:a16="http://schemas.microsoft.com/office/drawing/2014/main" id="{056E13EC-1022-42BA-868B-536274F2F2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392"/>
              <a:ext cx="432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60°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87FDE80-3908-40CE-950D-CEA37329B2CB}"/>
              </a:ext>
            </a:extLst>
          </p:cNvPr>
          <p:cNvSpPr txBox="1"/>
          <p:nvPr/>
        </p:nvSpPr>
        <p:spPr>
          <a:xfrm>
            <a:off x="-21431" y="3338603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100" dirty="0"/>
              <a:t>If you have another 45</a:t>
            </a:r>
            <a:r>
              <a:rPr lang="en-US" sz="2100" dirty="0">
                <a:sym typeface="Symbol" pitchFamily="18" charset="2"/>
              </a:rPr>
              <a:t></a:t>
            </a:r>
            <a:r>
              <a:rPr lang="en-US" sz="2100" dirty="0"/>
              <a:t>-45</a:t>
            </a:r>
            <a:r>
              <a:rPr lang="en-US" sz="2100" dirty="0">
                <a:sym typeface="Symbol" pitchFamily="18" charset="2"/>
              </a:rPr>
              <a:t></a:t>
            </a:r>
            <a:r>
              <a:rPr lang="en-US" sz="2100" dirty="0"/>
              <a:t>-90</a:t>
            </a:r>
            <a:r>
              <a:rPr lang="en-US" sz="2100" dirty="0">
                <a:sym typeface="Symbol" pitchFamily="18" charset="2"/>
              </a:rPr>
              <a:t> or 30°-60°-90°</a:t>
            </a:r>
            <a:r>
              <a:rPr lang="en-US" sz="2100" dirty="0"/>
              <a:t> triangle, then use the fact that they are similar and use the proportional sides.</a:t>
            </a:r>
          </a:p>
        </p:txBody>
      </p:sp>
    </p:spTree>
    <p:extLst>
      <p:ext uri="{BB962C8B-B14F-4D97-AF65-F5344CB8AC3E}">
        <p14:creationId xmlns:p14="http://schemas.microsoft.com/office/powerpoint/2010/main" val="62319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3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28B29-F4F7-41BB-B226-F32838357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9.2 Special Right Triangles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AE936-93D4-4F6F-978B-D39957D77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Find the value of </a:t>
            </a:r>
            <a:r>
              <a:rPr lang="en-US" i="1" dirty="0"/>
              <a:t>x</a:t>
            </a:r>
            <a:r>
              <a:rPr lang="en-US" dirty="0"/>
              <a:t>. Write your answer in simplest form.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Try #2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74FC10-2E6A-4C66-92F9-1F521A685E3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252664" y="1399952"/>
            <a:ext cx="1937084" cy="1916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1BB71E-702E-42A2-8820-46D9AECBE0C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4233592" y="1479341"/>
            <a:ext cx="3315253" cy="205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8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4BAEF-D87F-41ED-B385-316391454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9.2 Special Right Triangles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CF4ED-C7EA-4B7B-BE2E-D9CE6CED3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Find the values of </a:t>
            </a:r>
            <a:r>
              <a:rPr lang="en-US" i="1" dirty="0"/>
              <a:t>x </a:t>
            </a:r>
            <a:r>
              <a:rPr lang="en-US" dirty="0"/>
              <a:t>and </a:t>
            </a:r>
            <a:r>
              <a:rPr lang="en-US" i="1" dirty="0"/>
              <a:t>y</a:t>
            </a:r>
            <a:r>
              <a:rPr lang="en-US" dirty="0"/>
              <a:t>. Write your answers in simplest form.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Try #6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D0620-A8B5-49E3-ADE4-122B346E262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378234" y="1385215"/>
            <a:ext cx="2963422" cy="183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3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7F8BC-928D-4F57-97BE-D18DD326A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9.3 Similar Right Triangles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196BA-529F-4B4A-9AE1-D8D1A2FB9A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explain the Right Triangle Similarity Theorem.</a:t>
            </a:r>
          </a:p>
          <a:p>
            <a:r>
              <a:rPr lang="en-US" dirty="0"/>
              <a:t>• I can find the geometric mean of two numbers.</a:t>
            </a:r>
          </a:p>
          <a:p>
            <a:r>
              <a:rPr lang="en-US" dirty="0"/>
              <a:t>• I can find missing dimensions in right triangles.</a:t>
            </a:r>
          </a:p>
        </p:txBody>
      </p:sp>
    </p:spTree>
    <p:extLst>
      <p:ext uri="{BB962C8B-B14F-4D97-AF65-F5344CB8AC3E}">
        <p14:creationId xmlns:p14="http://schemas.microsoft.com/office/powerpoint/2010/main" val="3086369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9.3 Similar Right Triangles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823255"/>
            <a:ext cx="9144000" cy="2046400"/>
          </a:xfrm>
        </p:spPr>
        <p:txBody>
          <a:bodyPr/>
          <a:lstStyle/>
          <a:p>
            <a:r>
              <a:rPr lang="el-GR" dirty="0"/>
              <a:t>Δ</a:t>
            </a:r>
            <a:r>
              <a:rPr lang="en-US" dirty="0">
                <a:solidFill>
                  <a:schemeClr val="accent1"/>
                </a:solidFill>
              </a:rPr>
              <a:t>CBD</a:t>
            </a:r>
            <a:r>
              <a:rPr lang="en-US" dirty="0"/>
              <a:t> ~ </a:t>
            </a:r>
            <a:r>
              <a:rPr lang="el-GR" dirty="0"/>
              <a:t>Δ</a:t>
            </a:r>
            <a:r>
              <a:rPr lang="en-US" dirty="0"/>
              <a:t>ABC, </a:t>
            </a:r>
            <a:r>
              <a:rPr lang="el-GR" dirty="0"/>
              <a:t>Δ</a:t>
            </a:r>
            <a:r>
              <a:rPr lang="en-US" dirty="0">
                <a:solidFill>
                  <a:srgbClr val="FF0000"/>
                </a:solidFill>
              </a:rPr>
              <a:t>ACD</a:t>
            </a:r>
            <a:r>
              <a:rPr lang="en-US" dirty="0"/>
              <a:t> ~</a:t>
            </a:r>
            <a:r>
              <a:rPr lang="el-GR" dirty="0"/>
              <a:t> Δ</a:t>
            </a:r>
            <a:r>
              <a:rPr lang="en-US" dirty="0"/>
              <a:t>ABC,</a:t>
            </a:r>
            <a:r>
              <a:rPr lang="el-GR" dirty="0"/>
              <a:t> Δ</a:t>
            </a:r>
            <a:r>
              <a:rPr lang="en-US" dirty="0">
                <a:solidFill>
                  <a:schemeClr val="accent1"/>
                </a:solidFill>
              </a:rPr>
              <a:t>CBD</a:t>
            </a:r>
            <a:r>
              <a:rPr lang="en-US" dirty="0"/>
              <a:t> ~</a:t>
            </a:r>
            <a:r>
              <a:rPr lang="el-GR" dirty="0"/>
              <a:t> Δ</a:t>
            </a:r>
            <a:r>
              <a:rPr lang="en-US" dirty="0">
                <a:solidFill>
                  <a:srgbClr val="FF0000"/>
                </a:solidFill>
              </a:rPr>
              <a:t>ACD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541510"/>
            <a:ext cx="82296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If the altitude is drawn to the hypotenuse of a right triangle, then the two triangles formed are similar to the original triangle and to each other.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2" y="3328988"/>
            <a:ext cx="3910263" cy="1640682"/>
            <a:chOff x="4546600" y="4724400"/>
            <a:chExt cx="4391025" cy="200977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0" y="4724400"/>
              <a:ext cx="4391025" cy="2009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546600" y="4724400"/>
              <a:ext cx="7874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3277945"/>
            <a:ext cx="3224463" cy="16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A3C320-0DE1-4567-A3DA-3C87B36D0D74}"/>
              </a:ext>
            </a:extLst>
          </p:cNvPr>
          <p:cNvSpPr txBox="1"/>
          <p:nvPr/>
        </p:nvSpPr>
        <p:spPr>
          <a:xfrm>
            <a:off x="457200" y="1041419"/>
            <a:ext cx="8229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Right Triangle Similarity Theorem</a:t>
            </a:r>
          </a:p>
        </p:txBody>
      </p:sp>
    </p:spTree>
    <p:extLst>
      <p:ext uri="{BB962C8B-B14F-4D97-AF65-F5344CB8AC3E}">
        <p14:creationId xmlns:p14="http://schemas.microsoft.com/office/powerpoint/2010/main" val="113518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9.3 Similar Right Triangles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Identify the similar triangles.  Then find </a:t>
            </a:r>
            <a:r>
              <a:rPr lang="en-US" i="1" dirty="0"/>
              <a:t>x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Try #4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865675" y="1449515"/>
            <a:ext cx="4526796" cy="2134257"/>
            <a:chOff x="1009987" y="2085082"/>
            <a:chExt cx="4526796" cy="2719731"/>
          </a:xfrm>
        </p:grpSpPr>
        <p:sp>
          <p:nvSpPr>
            <p:cNvPr id="94" name="Right Triangle 93"/>
            <p:cNvSpPr/>
            <p:nvPr/>
          </p:nvSpPr>
          <p:spPr>
            <a:xfrm>
              <a:off x="1455062" y="2320039"/>
              <a:ext cx="3657600" cy="1945951"/>
            </a:xfrm>
            <a:prstGeom prst="rt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18074" y="2085082"/>
              <a:ext cx="433137" cy="5883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</a:t>
              </a:r>
              <a:endParaRPr lang="en-US" sz="18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103646" y="3977100"/>
              <a:ext cx="433137" cy="5883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</a:t>
              </a:r>
              <a:endParaRPr lang="en-US" sz="18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21925" y="3838026"/>
              <a:ext cx="433137" cy="5883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G</a:t>
              </a:r>
              <a:endParaRPr lang="en-US" sz="1800" dirty="0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1461037" y="4009096"/>
              <a:ext cx="228619" cy="234318"/>
              <a:chOff x="1308637" y="3856696"/>
              <a:chExt cx="228619" cy="234318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>
                <a:off x="1308637" y="3859633"/>
                <a:ext cx="2252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1537256" y="3856696"/>
                <a:ext cx="0" cy="2343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TextBox 100"/>
            <p:cNvSpPr txBox="1"/>
            <p:nvPr/>
          </p:nvSpPr>
          <p:spPr>
            <a:xfrm>
              <a:off x="1009987" y="2807513"/>
              <a:ext cx="433137" cy="5883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  <a:endParaRPr lang="en-US" sz="18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660450" y="4216503"/>
              <a:ext cx="433137" cy="5883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  <a:endParaRPr lang="en-US" sz="18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304158" y="2472475"/>
              <a:ext cx="433137" cy="5883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  <a:endParaRPr lang="en-US" sz="1800" dirty="0"/>
            </a:p>
          </p:txBody>
        </p:sp>
      </p:grpSp>
      <p:sp>
        <p:nvSpPr>
          <p:cNvPr id="9" name="Right Triangle 8"/>
          <p:cNvSpPr/>
          <p:nvPr/>
        </p:nvSpPr>
        <p:spPr>
          <a:xfrm rot="12180000" flipH="1">
            <a:off x="1444203" y="2456850"/>
            <a:ext cx="3374136" cy="1408176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ight Triangle 3"/>
          <p:cNvSpPr/>
          <p:nvPr/>
        </p:nvSpPr>
        <p:spPr>
          <a:xfrm>
            <a:off x="1309773" y="1633827"/>
            <a:ext cx="3657600" cy="1527048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ight Triangle 9"/>
          <p:cNvSpPr/>
          <p:nvPr/>
        </p:nvSpPr>
        <p:spPr>
          <a:xfrm rot="17520000" flipH="1">
            <a:off x="610457" y="2105835"/>
            <a:ext cx="1408176" cy="585216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865673" y="1443850"/>
            <a:ext cx="433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4968350" y="2944930"/>
            <a:ext cx="433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870071" y="2825104"/>
            <a:ext cx="4331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1892618" y="1535155"/>
            <a:ext cx="433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</a:t>
            </a:r>
            <a:endParaRPr lang="en-US" sz="18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1316725" y="2961650"/>
            <a:ext cx="225294" cy="181572"/>
            <a:chOff x="1298706" y="3677846"/>
            <a:chExt cx="225294" cy="24209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98706" y="3677846"/>
              <a:ext cx="22529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524000" y="3685624"/>
              <a:ext cx="0" cy="23431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2309149">
            <a:off x="1598072" y="1822275"/>
            <a:ext cx="225294" cy="181572"/>
            <a:chOff x="1451106" y="3830246"/>
            <a:chExt cx="225294" cy="242096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451106" y="3830246"/>
              <a:ext cx="22529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676400" y="3838024"/>
              <a:ext cx="0" cy="23431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 rot="12226647" flipH="1">
            <a:off x="1814574" y="1917943"/>
            <a:ext cx="225294" cy="181572"/>
            <a:chOff x="1451106" y="3830246"/>
            <a:chExt cx="225294" cy="242096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451106" y="3830246"/>
              <a:ext cx="22529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676400" y="3838024"/>
              <a:ext cx="0" cy="23431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873512" y="2016429"/>
            <a:ext cx="433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endParaRPr lang="en-US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2516231" y="3132796"/>
            <a:ext cx="433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  <a:endParaRPr lang="en-US" sz="1800" dirty="0"/>
          </a:p>
        </p:txBody>
      </p:sp>
      <p:sp>
        <p:nvSpPr>
          <p:cNvPr id="28" name="TextBox 27"/>
          <p:cNvSpPr txBox="1"/>
          <p:nvPr/>
        </p:nvSpPr>
        <p:spPr>
          <a:xfrm>
            <a:off x="1632911" y="2304485"/>
            <a:ext cx="433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  <a:endParaRPr lang="en-US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3159848" y="1740236"/>
            <a:ext cx="4331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  <a:endParaRPr lang="en-US" sz="1800" dirty="0"/>
          </a:p>
        </p:txBody>
      </p:sp>
      <p:sp>
        <p:nvSpPr>
          <p:cNvPr id="30" name="Right Brace 29"/>
          <p:cNvSpPr/>
          <p:nvPr/>
        </p:nvSpPr>
        <p:spPr>
          <a:xfrm rot="17573668">
            <a:off x="3082103" y="264003"/>
            <a:ext cx="224627" cy="39816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3" name="Group 82"/>
          <p:cNvGrpSpPr/>
          <p:nvPr/>
        </p:nvGrpSpPr>
        <p:grpSpPr>
          <a:xfrm>
            <a:off x="870070" y="1535155"/>
            <a:ext cx="4522400" cy="2329811"/>
            <a:chOff x="306184" y="452373"/>
            <a:chExt cx="4522400" cy="3106413"/>
          </a:xfrm>
        </p:grpSpPr>
        <p:sp>
          <p:nvSpPr>
            <p:cNvPr id="74" name="Right Triangle 73"/>
            <p:cNvSpPr/>
            <p:nvPr/>
          </p:nvSpPr>
          <p:spPr>
            <a:xfrm rot="12180000" flipH="1">
              <a:off x="886882" y="1681219"/>
              <a:ext cx="3374136" cy="1877567"/>
            </a:xfrm>
            <a:prstGeom prst="rt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395447" y="2312309"/>
              <a:ext cx="433137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</a:t>
              </a:r>
              <a:endParaRPr lang="en-US" sz="18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06184" y="2178415"/>
              <a:ext cx="433137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G</a:t>
              </a:r>
              <a:endParaRPr lang="en-US" sz="18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329287" y="452373"/>
              <a:ext cx="433137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</a:t>
              </a:r>
              <a:endParaRPr lang="en-US" sz="1800" dirty="0"/>
            </a:p>
          </p:txBody>
        </p:sp>
        <p:grpSp>
          <p:nvGrpSpPr>
            <p:cNvPr id="78" name="Group 77"/>
            <p:cNvGrpSpPr/>
            <p:nvPr/>
          </p:nvGrpSpPr>
          <p:grpSpPr>
            <a:xfrm rot="12640433" flipH="1">
              <a:off x="1264510" y="979370"/>
              <a:ext cx="243304" cy="318699"/>
              <a:chOff x="-237964" y="4921667"/>
              <a:chExt cx="243304" cy="318699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rot="12640433" flipH="1">
                <a:off x="-237964" y="4921667"/>
                <a:ext cx="197239" cy="12204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12640433" flipH="1" flipV="1">
                <a:off x="-70811" y="4983484"/>
                <a:ext cx="76151" cy="2568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TextBox 80"/>
            <p:cNvSpPr txBox="1"/>
            <p:nvPr/>
          </p:nvSpPr>
          <p:spPr>
            <a:xfrm>
              <a:off x="1952251" y="2582516"/>
              <a:ext cx="433137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  <a:endParaRPr lang="en-US" sz="18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069025" y="1478146"/>
              <a:ext cx="433137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x</a:t>
              </a:r>
              <a:endParaRPr lang="en-US" sz="1800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70070" y="1460201"/>
            <a:ext cx="1456752" cy="1831148"/>
            <a:chOff x="1416050" y="651598"/>
            <a:chExt cx="1456752" cy="2441531"/>
          </a:xfrm>
        </p:grpSpPr>
        <p:sp>
          <p:nvSpPr>
            <p:cNvPr id="84" name="Right Triangle 83"/>
            <p:cNvSpPr/>
            <p:nvPr/>
          </p:nvSpPr>
          <p:spPr>
            <a:xfrm rot="17520000" flipH="1">
              <a:off x="920796" y="1607173"/>
              <a:ext cx="1877568" cy="585216"/>
            </a:xfrm>
            <a:prstGeom prst="rt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416050" y="651598"/>
              <a:ext cx="433137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</a:t>
              </a:r>
              <a:endParaRPr lang="en-US" sz="18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429568" y="2477576"/>
              <a:ext cx="433137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G</a:t>
              </a:r>
              <a:endParaRPr lang="en-US" sz="18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439665" y="751533"/>
              <a:ext cx="433137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</a:t>
              </a:r>
              <a:endParaRPr lang="en-US" sz="1800" dirty="0"/>
            </a:p>
          </p:txBody>
        </p:sp>
        <p:grpSp>
          <p:nvGrpSpPr>
            <p:cNvPr id="88" name="Group 87"/>
            <p:cNvGrpSpPr/>
            <p:nvPr/>
          </p:nvGrpSpPr>
          <p:grpSpPr>
            <a:xfrm rot="12788949">
              <a:off x="2089056" y="1155202"/>
              <a:ext cx="258887" cy="261108"/>
              <a:chOff x="2158931" y="5205321"/>
              <a:chExt cx="258887" cy="261108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 rot="8811051" flipH="1" flipV="1">
                <a:off x="2158931" y="5205321"/>
                <a:ext cx="205191" cy="1192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8811051" flipV="1">
                <a:off x="2337176" y="5235638"/>
                <a:ext cx="80642" cy="23079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TextBox 90"/>
            <p:cNvSpPr txBox="1"/>
            <p:nvPr/>
          </p:nvSpPr>
          <p:spPr>
            <a:xfrm>
              <a:off x="1416050" y="1407482"/>
              <a:ext cx="433137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  <a:endParaRPr lang="en-US" sz="18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194040" y="1777306"/>
              <a:ext cx="433137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x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536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48443E-6 L -0.10886 0.319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1" y="15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33858E-6 L 0.34097 0.21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105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600000">
                                      <p:cBhvr>
                                        <p:cTn id="1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26426E-6 L 0.3625 -1.26426E-6 C 0.52448 -1.26426E-6 0.72517 0.12057 0.72517 0.21893 L 0.72517 0.43787 " pathEditMode="relative" rAng="0" ptsTypes="FfFF">
                                      <p:cBhvr>
                                        <p:cTn id="1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50" y="218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2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9.3 Similar Right Triangles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809879"/>
            <a:ext cx="9144000" cy="233362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Find the geometric mean of 8 and 10.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Try #10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541511"/>
                <a:ext cx="8229600" cy="95590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geometric mean of two positive numbers </a:t>
                </a:r>
                <a:r>
                  <a:rPr lang="en-US" sz="2400" i="1" dirty="0"/>
                  <a:t>a</a:t>
                </a:r>
                <a:r>
                  <a:rPr lang="en-US" sz="2400" dirty="0"/>
                  <a:t> and </a:t>
                </a:r>
                <a:r>
                  <a:rPr lang="en-US" sz="2400" i="1" dirty="0"/>
                  <a:t>b</a:t>
                </a:r>
                <a:r>
                  <a:rPr lang="en-US" sz="2400" dirty="0"/>
                  <a:t> is the positive number that satisfies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. So,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41511"/>
                <a:ext cx="8229600" cy="955903"/>
              </a:xfrm>
              <a:prstGeom prst="rect">
                <a:avLst/>
              </a:prstGeom>
              <a:blipFill>
                <a:blip r:embed="rId3"/>
                <a:stretch>
                  <a:fillRect l="-1110" t="-5063"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EE143AD-347E-4653-9F50-6446DF3765D5}"/>
              </a:ext>
            </a:extLst>
          </p:cNvPr>
          <p:cNvSpPr txBox="1"/>
          <p:nvPr/>
        </p:nvSpPr>
        <p:spPr>
          <a:xfrm>
            <a:off x="457200" y="1041419"/>
            <a:ext cx="8229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Geometric Mean</a:t>
            </a:r>
          </a:p>
        </p:txBody>
      </p:sp>
    </p:spTree>
    <p:extLst>
      <p:ext uri="{BB962C8B-B14F-4D97-AF65-F5344CB8AC3E}">
        <p14:creationId xmlns:p14="http://schemas.microsoft.com/office/powerpoint/2010/main" val="1415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9.3 Similar Right Triangles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2809879"/>
                <a:ext cx="9144000" cy="205977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809879"/>
                <a:ext cx="9144000" cy="205977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7200" y="1541510"/>
            <a:ext cx="82296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If the altitude is drawn to the hypotenuse of a right triangle, then the altitude is the geometric mean of the two segments of the hypotenuse.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05"/>
          <a:stretch/>
        </p:blipFill>
        <p:spPr bwMode="auto">
          <a:xfrm>
            <a:off x="2682687" y="2845513"/>
            <a:ext cx="3778630" cy="205977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E143AD-347E-4653-9F50-6446DF3765D5}"/>
              </a:ext>
            </a:extLst>
          </p:cNvPr>
          <p:cNvSpPr txBox="1"/>
          <p:nvPr/>
        </p:nvSpPr>
        <p:spPr>
          <a:xfrm>
            <a:off x="457200" y="1041419"/>
            <a:ext cx="8229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Geometric Mean (Altitude) Theorem</a:t>
            </a:r>
          </a:p>
        </p:txBody>
      </p:sp>
    </p:spTree>
    <p:extLst>
      <p:ext uri="{BB962C8B-B14F-4D97-AF65-F5344CB8AC3E}">
        <p14:creationId xmlns:p14="http://schemas.microsoft.com/office/powerpoint/2010/main" val="189063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9.3 Similar Right Triangles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2905681"/>
                <a:ext cx="9144000" cy="196397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ra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905681"/>
                <a:ext cx="9144000" cy="196397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7200" y="1588757"/>
            <a:ext cx="82296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If the altitude is drawn to the hypotenuse of a right triangle, then each leg is the geometric mean of the hypotenuse and the segment of the hypotenuse adjacent to that leg.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47"/>
          <a:stretch/>
        </p:blipFill>
        <p:spPr bwMode="auto">
          <a:xfrm>
            <a:off x="3597445" y="2921734"/>
            <a:ext cx="3524249" cy="196397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5B2089-225C-4156-A4DB-21A80C7E0A5A}"/>
              </a:ext>
            </a:extLst>
          </p:cNvPr>
          <p:cNvSpPr txBox="1"/>
          <p:nvPr/>
        </p:nvSpPr>
        <p:spPr>
          <a:xfrm>
            <a:off x="457200" y="1041419"/>
            <a:ext cx="8229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Geometric Mean (Leg) Theorem</a:t>
            </a:r>
          </a:p>
        </p:txBody>
      </p:sp>
    </p:spTree>
    <p:extLst>
      <p:ext uri="{BB962C8B-B14F-4D97-AF65-F5344CB8AC3E}">
        <p14:creationId xmlns:p14="http://schemas.microsoft.com/office/powerpoint/2010/main" val="288532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9.3 Similar Right Triangles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Find the value of </a:t>
            </a:r>
            <a:r>
              <a:rPr lang="en-US" i="1" dirty="0"/>
              <a:t>x</a:t>
            </a:r>
            <a:r>
              <a:rPr lang="en-US" dirty="0"/>
              <a:t> or </a:t>
            </a:r>
            <a:r>
              <a:rPr lang="en-US" i="1" dirty="0"/>
              <a:t>y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Try #18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7351"/>
            <a:ext cx="2362200" cy="234315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657354"/>
            <a:ext cx="3000376" cy="17573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13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Big Ideas Geometry</a:t>
            </a:r>
          </a:p>
          <a:p>
            <a:pPr lvl="1"/>
            <a:r>
              <a:rPr lang="en-US" i="1" dirty="0"/>
              <a:t>By Larson and Boswell</a:t>
            </a:r>
          </a:p>
          <a:p>
            <a:pPr lvl="1"/>
            <a:r>
              <a:rPr lang="en-US" i="1" dirty="0"/>
              <a:t>2022 K12 (National Geographic/Cengage)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00600" y="4149657"/>
            <a:ext cx="4343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/>
              <a:t>Slides created by </a:t>
            </a:r>
          </a:p>
          <a:p>
            <a:r>
              <a:rPr lang="en-US" sz="1800" dirty="0"/>
              <a:t>Richard Wright, Andrews Academy </a:t>
            </a:r>
          </a:p>
          <a:p>
            <a:pPr defTabSz="9143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tx1"/>
                </a:solidFill>
                <a:latin typeface="Comic Sans MS" pitchFamily="66" charset="0"/>
                <a:hlinkClick r:id="rId3"/>
              </a:rPr>
              <a:t>rwright@andrews.edu</a:t>
            </a:r>
            <a:r>
              <a:rPr lang="en-US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722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24690-857D-4DE4-9EEE-8C4A9BD67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9.4 The Tangent Ratio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AD15C-0AAB-4F70-8D90-91966BD9D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explain the tangent ratio.</a:t>
            </a:r>
          </a:p>
          <a:p>
            <a:r>
              <a:rPr lang="en-US" dirty="0"/>
              <a:t>• I can find tangent ratios.</a:t>
            </a:r>
          </a:p>
          <a:p>
            <a:r>
              <a:rPr lang="en-US" dirty="0"/>
              <a:t>• I can use tangent ratios to solve real-life problems.</a:t>
            </a:r>
          </a:p>
        </p:txBody>
      </p:sp>
    </p:spTree>
    <p:extLst>
      <p:ext uri="{BB962C8B-B14F-4D97-AF65-F5344CB8AC3E}">
        <p14:creationId xmlns:p14="http://schemas.microsoft.com/office/powerpoint/2010/main" val="2280420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9.4 The Tangent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Draw a large 30° angle.</a:t>
                </a:r>
              </a:p>
              <a:p>
                <a:r>
                  <a:rPr lang="en-US" sz="2400" dirty="0"/>
                  <a:t>On one side, draw a perpendicular lines every 5 cm.</a:t>
                </a:r>
              </a:p>
              <a:p>
                <a:r>
                  <a:rPr lang="en-US" sz="2400" dirty="0"/>
                  <a:t>Fill in the table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Why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𝐷𝐸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𝐴𝐸</m:t>
                        </m:r>
                      </m:den>
                    </m:f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𝐴𝐶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𝐷𝐸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𝐴𝐸</m:t>
                        </m:r>
                      </m:den>
                    </m:f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67" t="-2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62153"/>
            <a:ext cx="3276600" cy="189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19350"/>
            <a:ext cx="4495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21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9.4 The Tangent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Tangent ratio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sz="3000" i="1">
                            <a:latin typeface="Cambria Math"/>
                          </a:rPr>
                          <m:t>𝐴</m:t>
                        </m:r>
                        <m:r>
                          <a:rPr lang="en-US" sz="30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>
                                <a:latin typeface="Cambria Math"/>
                              </a:rPr>
                              <m:t>opposite</m:t>
                            </m:r>
                            <m:r>
                              <m:rPr>
                                <m:nor/>
                              </m:rPr>
                              <a:rPr lang="en-US" sz="30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000">
                                <a:latin typeface="Cambria Math"/>
                              </a:rPr>
                              <m:t>leg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>
                                <a:latin typeface="Cambria Math"/>
                              </a:rPr>
                              <m:t>adjacent</m:t>
                            </m:r>
                            <m:r>
                              <m:rPr>
                                <m:nor/>
                              </m:rPr>
                              <a:rPr lang="en-US" sz="30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000">
                                <a:latin typeface="Cambria Math"/>
                              </a:rPr>
                              <m:t>leg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358" y="1882473"/>
            <a:ext cx="4928586" cy="209888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29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9.4 The Tangent Ratio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Find tan </a:t>
            </a:r>
            <a:r>
              <a:rPr lang="en-US" i="1" dirty="0"/>
              <a:t>J</a:t>
            </a:r>
            <a:r>
              <a:rPr lang="en-US" dirty="0"/>
              <a:t> and tan </a:t>
            </a:r>
            <a:r>
              <a:rPr lang="en-US" i="1" dirty="0"/>
              <a:t>K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Try #2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76602"/>
            <a:ext cx="2711116" cy="18597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contourClr>
              <a:srgbClr val="C0C0C0"/>
            </a:contourClr>
          </a:sp3d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3" r="-4023"/>
          <a:stretch/>
        </p:blipFill>
        <p:spPr bwMode="auto">
          <a:xfrm>
            <a:off x="5763126" y="1573881"/>
            <a:ext cx="3228474" cy="18624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7586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9.4 The Tangent Ratio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Find the value of </a:t>
            </a:r>
            <a:r>
              <a:rPr lang="en-US" i="1" dirty="0"/>
              <a:t>x</a:t>
            </a:r>
            <a:r>
              <a:rPr lang="en-US" dirty="0"/>
              <a:t>.  Round to the nearest tenth.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Try #6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" y="1657352"/>
            <a:ext cx="2544776" cy="15398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655" y="1356564"/>
            <a:ext cx="3561347" cy="161434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10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35530-2806-4512-BA54-4CEB757D4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9.5 The Sine and Cosine Ratios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4F583-1AFC-4EDF-B925-3883E0AA1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explain the sine and cosine ratios.</a:t>
            </a:r>
          </a:p>
          <a:p>
            <a:r>
              <a:rPr lang="en-US" dirty="0"/>
              <a:t>• I can find sine and cosine ratios.</a:t>
            </a:r>
          </a:p>
          <a:p>
            <a:r>
              <a:rPr lang="en-US" dirty="0"/>
              <a:t>• I can use sine and cosine ratios to solve real-life problems.</a:t>
            </a:r>
          </a:p>
        </p:txBody>
      </p:sp>
    </p:spTree>
    <p:extLst>
      <p:ext uri="{BB962C8B-B14F-4D97-AF65-F5344CB8AC3E}">
        <p14:creationId xmlns:p14="http://schemas.microsoft.com/office/powerpoint/2010/main" val="593117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9.5 The Sine and Cosine Ratios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e>
                    </m:func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latin typeface="Cambria Math"/>
                          </a:rPr>
                          <m:t>opposite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/>
                          </a:rPr>
                          <m:t>leg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latin typeface="Cambria Math"/>
                          </a:rPr>
                          <m:t>hypotenuse</m:t>
                        </m:r>
                      </m:den>
                    </m:f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e>
                    </m:func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latin typeface="Cambria Math"/>
                          </a:rPr>
                          <m:t>adjacent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/>
                          </a:rPr>
                          <m:t>leg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latin typeface="Cambria Math"/>
                          </a:rPr>
                          <m:t>hypotenuse</m:t>
                        </m:r>
                      </m:den>
                    </m:f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opposite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leg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adjacent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leg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52750"/>
            <a:ext cx="4992210" cy="209888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1371601"/>
            <a:ext cx="16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S O H</a:t>
            </a:r>
          </a:p>
          <a:p>
            <a:r>
              <a:rPr lang="en-US" sz="2800" dirty="0">
                <a:solidFill>
                  <a:schemeClr val="tx2"/>
                </a:solidFill>
              </a:rPr>
              <a:t>C A H</a:t>
            </a:r>
          </a:p>
          <a:p>
            <a:r>
              <a:rPr lang="en-US" sz="2800" dirty="0">
                <a:solidFill>
                  <a:schemeClr val="tx2"/>
                </a:solidFill>
              </a:rPr>
              <a:t>T O A</a:t>
            </a:r>
          </a:p>
        </p:txBody>
      </p:sp>
    </p:spTree>
    <p:extLst>
      <p:ext uri="{BB962C8B-B14F-4D97-AF65-F5344CB8AC3E}">
        <p14:creationId xmlns:p14="http://schemas.microsoft.com/office/powerpoint/2010/main" val="66559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9.5 The Sine and Cosine Ratios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Find sin </a:t>
            </a:r>
            <a:r>
              <a:rPr lang="en-US" i="1" dirty="0"/>
              <a:t>X</a:t>
            </a:r>
            <a:r>
              <a:rPr lang="en-US" dirty="0"/>
              <a:t>, cos </a:t>
            </a:r>
            <a:r>
              <a:rPr lang="en-US" i="1" dirty="0"/>
              <a:t>X</a:t>
            </a:r>
            <a:r>
              <a:rPr lang="en-US" dirty="0"/>
              <a:t>, and tan </a:t>
            </a:r>
            <a:r>
              <a:rPr lang="en-US" i="1" dirty="0"/>
              <a:t>X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Try #2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56" y="1329555"/>
            <a:ext cx="3216440" cy="173249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95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6D57E-4BFC-4134-8B6D-E57B9F3D4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9.5 The Sine and Cosine Ratios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BF17E5-A1E3-4428-8C02-620AAC63804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Sine of an angle = cosine of the complement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90°−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(90°−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BF17E5-A1E3-4428-8C02-620AAC6380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484" t="-2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C0B83-2D67-493C-AF89-9790904359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Write cos 68° in terms of sine.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Try #8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916CB06-C90C-454D-B727-88A3437F7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2902"/>
            <a:ext cx="3429000" cy="14589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4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9.5 The Sine and Cosine Ratios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Find the length of the dog run (</a:t>
            </a:r>
            <a:r>
              <a:rPr lang="en-US" i="1" dirty="0"/>
              <a:t>x</a:t>
            </a:r>
            <a:r>
              <a:rPr lang="en-US" dirty="0"/>
              <a:t>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Try #16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07" y="1733551"/>
            <a:ext cx="4181476" cy="245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89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B42E5-F7DB-49DF-82B5-8AA378112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9.1 The Pythagorean Theorem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641AA-0769-4E0F-8F61-EEC75F815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list common Pythagorean triples.</a:t>
            </a:r>
          </a:p>
          <a:p>
            <a:r>
              <a:rPr lang="en-US" dirty="0"/>
              <a:t>• I can find missing side lengths of right triangles.</a:t>
            </a:r>
          </a:p>
          <a:p>
            <a:r>
              <a:rPr lang="en-US" dirty="0"/>
              <a:t>• I can classify a triangle as </a:t>
            </a:r>
            <a:r>
              <a:rPr lang="en-US" i="1" dirty="0"/>
              <a:t>acute</a:t>
            </a:r>
            <a:r>
              <a:rPr lang="en-US" dirty="0"/>
              <a:t>, </a:t>
            </a:r>
            <a:r>
              <a:rPr lang="en-US" i="1" dirty="0"/>
              <a:t>right</a:t>
            </a:r>
            <a:r>
              <a:rPr lang="en-US" dirty="0"/>
              <a:t>, or </a:t>
            </a:r>
            <a:r>
              <a:rPr lang="en-US" i="1" dirty="0"/>
              <a:t>obtuse </a:t>
            </a:r>
            <a:r>
              <a:rPr lang="en-US" dirty="0"/>
              <a:t>given its side lengths.</a:t>
            </a:r>
          </a:p>
        </p:txBody>
      </p:sp>
    </p:spTree>
    <p:extLst>
      <p:ext uri="{BB962C8B-B14F-4D97-AF65-F5344CB8AC3E}">
        <p14:creationId xmlns:p14="http://schemas.microsoft.com/office/powerpoint/2010/main" val="4091669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9.5 The Sine and Cosine Ratios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Angle of Elevation and Depression</a:t>
            </a:r>
          </a:p>
          <a:p>
            <a:pPr lvl="1"/>
            <a:r>
              <a:rPr lang="en-US" dirty="0"/>
              <a:t>Both are measured from the horizontal</a:t>
            </a:r>
          </a:p>
          <a:p>
            <a:pPr lvl="1"/>
            <a:r>
              <a:rPr lang="en-US" dirty="0"/>
              <a:t>Since they are measured to ∥ lines, they are 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43" y="2406316"/>
            <a:ext cx="8298518" cy="244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58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9.5 The Sine and Cosine Ratios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4173"/>
            <a:ext cx="9144000" cy="414932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angle of elevation of a plane as seen from the airport is 50°.  If the plane is 1000 ft away, how high is plane?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Try #28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307306" y="1600201"/>
            <a:ext cx="4267200" cy="1248101"/>
            <a:chOff x="848383" y="3352800"/>
            <a:chExt cx="6972277" cy="1664136"/>
          </a:xfrm>
        </p:grpSpPr>
        <p:grpSp>
          <p:nvGrpSpPr>
            <p:cNvPr id="7" name="Group 6"/>
            <p:cNvGrpSpPr/>
            <p:nvPr/>
          </p:nvGrpSpPr>
          <p:grpSpPr>
            <a:xfrm>
              <a:off x="848383" y="3352800"/>
              <a:ext cx="6972277" cy="1664136"/>
              <a:chOff x="876323" y="3962400"/>
              <a:chExt cx="6972277" cy="1664136"/>
            </a:xfrm>
          </p:grpSpPr>
          <p:sp>
            <p:nvSpPr>
              <p:cNvPr id="4" name="Right Triangle 3"/>
              <p:cNvSpPr/>
              <p:nvPr/>
            </p:nvSpPr>
            <p:spPr>
              <a:xfrm>
                <a:off x="1447800" y="3962400"/>
                <a:ext cx="6400800" cy="1524000"/>
              </a:xfrm>
              <a:prstGeom prst="rt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358501" y="5010982"/>
                <a:ext cx="1120545" cy="615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50° 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876323" y="4419600"/>
                <a:ext cx="457199" cy="615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/>
                  <a:t>x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419600" y="4226560"/>
                <a:ext cx="1810434" cy="1107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1000 </a:t>
                </a:r>
                <a:r>
                  <a:rPr lang="en-US" sz="2400" dirty="0" err="1"/>
                  <a:t>ft</a:t>
                </a:r>
                <a:endParaRPr lang="en-US" sz="24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flipH="1">
              <a:off x="1419860" y="4541520"/>
              <a:ext cx="381000" cy="335280"/>
              <a:chOff x="1905000" y="4545985"/>
              <a:chExt cx="381000" cy="33528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V="1">
                <a:off x="1905000" y="4545985"/>
                <a:ext cx="0" cy="335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905000" y="4545985"/>
                <a:ext cx="381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4643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C66A6-023F-4558-BF22-829E4F6BB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9.6 Solving Right Triangles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0DBA7-CA81-4CBE-AFE2-0EF639AC44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explain inverse trigonometric ratios.</a:t>
            </a:r>
          </a:p>
          <a:p>
            <a:r>
              <a:rPr lang="en-US" dirty="0"/>
              <a:t>• I can use inverse trigonometric ratios to approximate angle measures.</a:t>
            </a:r>
          </a:p>
          <a:p>
            <a:r>
              <a:rPr lang="en-US" dirty="0"/>
              <a:t>• I can solve right triangles.</a:t>
            </a:r>
          </a:p>
          <a:p>
            <a:r>
              <a:rPr lang="en-US" dirty="0"/>
              <a:t>• I can solve real-life problems by solving right triangles.</a:t>
            </a:r>
          </a:p>
        </p:txBody>
      </p:sp>
    </p:spTree>
    <p:extLst>
      <p:ext uri="{BB962C8B-B14F-4D97-AF65-F5344CB8AC3E}">
        <p14:creationId xmlns:p14="http://schemas.microsoft.com/office/powerpoint/2010/main" val="17904201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9.6 Solving Right Triangles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Solve a triangle means to find all the unknown angles and sides.</a:t>
            </a:r>
          </a:p>
          <a:p>
            <a:pPr lvl="1"/>
            <a:r>
              <a:rPr lang="en-US" dirty="0"/>
              <a:t>Can be done for a right triangle if you know </a:t>
            </a:r>
          </a:p>
          <a:p>
            <a:pPr lvl="2"/>
            <a:r>
              <a:rPr lang="en-US" dirty="0"/>
              <a:t>2 sides</a:t>
            </a:r>
          </a:p>
          <a:p>
            <a:pPr lvl="2"/>
            <a:r>
              <a:rPr lang="en-US" dirty="0"/>
              <a:t>1 side and 1 acute angle</a:t>
            </a:r>
          </a:p>
          <a:p>
            <a:pPr lvl="1"/>
            <a:r>
              <a:rPr lang="en-US" dirty="0"/>
              <a:t>Use sin, </a:t>
            </a:r>
            <a:r>
              <a:rPr lang="en-US" dirty="0" err="1"/>
              <a:t>cos</a:t>
            </a:r>
            <a:r>
              <a:rPr lang="en-US" dirty="0"/>
              <a:t>, tan, Pythagorean Theorem, and Angle Sum Theorem</a:t>
            </a:r>
          </a:p>
        </p:txBody>
      </p:sp>
    </p:spTree>
    <p:extLst>
      <p:ext uri="{BB962C8B-B14F-4D97-AF65-F5344CB8AC3E}">
        <p14:creationId xmlns:p14="http://schemas.microsoft.com/office/powerpoint/2010/main" val="413086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9.6 Solving Right Triangles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Inverse Trigonometric Ratios</a:t>
                </a:r>
              </a:p>
              <a:p>
                <a:pPr lvl="1"/>
                <a:r>
                  <a:rPr lang="en-US" dirty="0"/>
                  <a:t>Used to find measures of angles when you know the sides.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𝑜𝑝𝑝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h𝑦𝑝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θ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𝑎𝑑𝑗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h𝑦𝑝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θ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𝑜𝑝𝑝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𝑎𝑑𝑗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θ</m:t>
                    </m:r>
                  </m:oMath>
                </a14:m>
                <a:endParaRPr lang="en-US" b="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4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9.6 Solving Right Triangles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to the nearest tenth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=0.54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to the nearest tenth.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Try #6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33" t="-2720" b="-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3" y="2647952"/>
            <a:ext cx="2501339" cy="179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47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9.6 Solving Right Triangles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Solve a right triangle that has a 12-inch leg and a 20-inch hypotenuse.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Try #12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46095" y="1317022"/>
            <a:ext cx="5304839" cy="2355496"/>
            <a:chOff x="1539240" y="2156918"/>
            <a:chExt cx="6561872" cy="3140658"/>
          </a:xfrm>
        </p:grpSpPr>
        <p:sp>
          <p:nvSpPr>
            <p:cNvPr id="4" name="Right Triangle 3"/>
            <p:cNvSpPr/>
            <p:nvPr/>
          </p:nvSpPr>
          <p:spPr>
            <a:xfrm flipH="1">
              <a:off x="1981200" y="2362200"/>
              <a:ext cx="5181600" cy="2667000"/>
            </a:xfrm>
            <a:prstGeom prst="rt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21759" y="3124199"/>
              <a:ext cx="887005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20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54222" y="3346887"/>
              <a:ext cx="946890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12 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6781800" y="4693920"/>
              <a:ext cx="0" cy="335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781800" y="4693920"/>
              <a:ext cx="381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539240" y="4599950"/>
              <a:ext cx="685800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62800" y="4505979"/>
              <a:ext cx="685800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62800" y="2156918"/>
              <a:ext cx="685800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746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7950D-4917-49A2-AF54-72D8C9567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9.7A Law of Sines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08CE1-5D75-48CC-A776-5D04CC700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find areas of triangles using formulas that involve sine.</a:t>
            </a:r>
          </a:p>
          <a:p>
            <a:r>
              <a:rPr lang="en-US" dirty="0"/>
              <a:t>• I can solve triangles using the Law of Sines.</a:t>
            </a:r>
          </a:p>
        </p:txBody>
      </p:sp>
    </p:spTree>
    <p:extLst>
      <p:ext uri="{BB962C8B-B14F-4D97-AF65-F5344CB8AC3E}">
        <p14:creationId xmlns:p14="http://schemas.microsoft.com/office/powerpoint/2010/main" val="2824551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ECDEF2-A212-445C-B741-00313AA70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9.7A Law of Sines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AF2118-83BA-4200-97A7-CC6D1D9308B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Area of a Triangle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𝑏h</m:t>
                    </m:r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𝐴𝑟𝑒𝑎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𝐴𝑟𝑒𝑎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𝐴𝑟𝑒𝑎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AF2118-83BA-4200-97A7-CC6D1D9308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84" t="-2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Content Placeholder 40">
            <a:extLst>
              <a:ext uri="{FF2B5EF4-FFF2-40B4-BE49-F238E27FC236}">
                <a16:creationId xmlns:a16="http://schemas.microsoft.com/office/drawing/2014/main" id="{550395E7-2246-48DE-BC1B-BCBDD90685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34" y="1288194"/>
            <a:ext cx="3396065" cy="339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0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5D1F5-A56E-431C-B68E-1FD73095D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9.7A Law of Sines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70118-02C2-49F8-8403-F1EF60993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Find the area of the triangle.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Try #8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BA869-8AAE-4BBB-BB01-5CF7E7AA72C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6078992" y="1380882"/>
            <a:ext cx="2634977" cy="187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8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9.1 The Pythagorean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19801"/>
            <a:ext cx="9144000" cy="27237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Find the value of </a:t>
            </a:r>
            <a:r>
              <a:rPr lang="en-US" i="1" dirty="0"/>
              <a:t>x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Try #2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065535"/>
            <a:ext cx="8229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Pythagorean Theorem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588755"/>
            <a:ext cx="8229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In a right triangle, </a:t>
            </a:r>
            <a:r>
              <a:rPr lang="en-US" sz="2400" b="1" dirty="0"/>
              <a:t>a</a:t>
            </a:r>
            <a:r>
              <a:rPr lang="en-US" sz="2400" b="1" baseline="30000" dirty="0"/>
              <a:t>2</a:t>
            </a:r>
            <a:r>
              <a:rPr lang="en-US" sz="2400" b="1" dirty="0"/>
              <a:t> + b</a:t>
            </a:r>
            <a:r>
              <a:rPr lang="en-US" sz="2400" b="1" baseline="30000" dirty="0"/>
              <a:t>2</a:t>
            </a:r>
            <a:r>
              <a:rPr lang="en-US" sz="2400" b="1" dirty="0"/>
              <a:t> = c</a:t>
            </a:r>
            <a:r>
              <a:rPr lang="en-US" sz="2400" b="1" baseline="30000" dirty="0"/>
              <a:t>2</a:t>
            </a:r>
            <a:r>
              <a:rPr lang="en-US" sz="2400" b="1" dirty="0"/>
              <a:t> </a:t>
            </a:r>
            <a:r>
              <a:rPr lang="en-US" sz="2400" dirty="0"/>
              <a:t>where </a:t>
            </a:r>
            <a:r>
              <a:rPr lang="en-US" sz="2400" b="1" dirty="0"/>
              <a:t>a and b </a:t>
            </a:r>
            <a:r>
              <a:rPr lang="en-US" sz="2400" dirty="0"/>
              <a:t>are the length of the </a:t>
            </a:r>
            <a:r>
              <a:rPr lang="en-US" sz="2400" b="1" dirty="0"/>
              <a:t>legs</a:t>
            </a:r>
            <a:r>
              <a:rPr lang="en-US" sz="2400" dirty="0"/>
              <a:t> and </a:t>
            </a:r>
            <a:r>
              <a:rPr lang="en-US" sz="2400" b="1" dirty="0"/>
              <a:t>c</a:t>
            </a:r>
            <a:r>
              <a:rPr lang="en-US" sz="2400" dirty="0"/>
              <a:t> is the length of the </a:t>
            </a:r>
            <a:r>
              <a:rPr lang="en-US" sz="2400" b="1" dirty="0"/>
              <a:t>hypotenuse</a:t>
            </a:r>
            <a:r>
              <a:rPr lang="en-US" sz="24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00574"/>
            <a:ext cx="3333750" cy="196215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07" y="2419800"/>
            <a:ext cx="3295695" cy="230961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9.7A Law of Sines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Tangent, Sine, and Cosine are only for </a:t>
                </a:r>
                <a:r>
                  <a:rPr lang="en-US" b="1" dirty="0"/>
                  <a:t>right</a:t>
                </a:r>
                <a:r>
                  <a:rPr lang="en-US" dirty="0"/>
                  <a:t> triangles.</a:t>
                </a:r>
              </a:p>
              <a:p>
                <a:r>
                  <a:rPr lang="en-US" dirty="0"/>
                  <a:t>Law of Sines and Law of Cosines are for </a:t>
                </a:r>
                <a:r>
                  <a:rPr lang="en-US" b="1" dirty="0"/>
                  <a:t>any</a:t>
                </a:r>
                <a:r>
                  <a:rPr lang="en-US" dirty="0"/>
                  <a:t> triangle.</a:t>
                </a:r>
              </a:p>
              <a:p>
                <a:endParaRPr lang="en-US" dirty="0"/>
              </a:p>
              <a:p>
                <a:r>
                  <a:rPr lang="en-US" dirty="0"/>
                  <a:t>Law of Sines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Used if you know </a:t>
                </a:r>
              </a:p>
              <a:p>
                <a:pPr lvl="1"/>
                <a:r>
                  <a:rPr lang="en-US" dirty="0"/>
                  <a:t>AAS, ASA, SSA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67" t="-2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724" y="1848883"/>
            <a:ext cx="3275626" cy="177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60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713695-C68B-4708-B72B-242EDA261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9.7A Law of Sines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07830-CA9B-4E35-AAB0-0F1EF84BC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the triangle.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1B29B7-8884-4733-8A04-7DEA8F5C00A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5930900" y="1130300"/>
            <a:ext cx="3213100" cy="189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217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8EF5F1-ADB8-4975-8323-01B92F901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9.7A Law of Sines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E0015-8328-46C5-8DBC-C8A00F253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4173"/>
            <a:ext cx="9144000" cy="41493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surveyor makes the measurements shown to determine the length of a walking bridge to be built across a pond in a city park. Find the length of the bridge.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Try #14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EFDC16-DE09-4913-8097-79383081F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759" y="1744387"/>
            <a:ext cx="3066243" cy="19372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562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7950D-4917-49A2-AF54-72D8C9567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9.7B Law of Cosines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08CE1-5D75-48CC-A776-5D04CC700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solve triangles using the Law of Cosines.</a:t>
            </a:r>
          </a:p>
        </p:txBody>
      </p:sp>
    </p:spTree>
    <p:extLst>
      <p:ext uri="{BB962C8B-B14F-4D97-AF65-F5344CB8AC3E}">
        <p14:creationId xmlns:p14="http://schemas.microsoft.com/office/powerpoint/2010/main" val="14902517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9.7B Law of Cosines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Law of Cosines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−2</m:t>
                    </m:r>
                    <m:r>
                      <a:rPr lang="en-US" b="0" i="1" smtClean="0">
                        <a:latin typeface="Cambria Math"/>
                      </a:rPr>
                      <m:t>𝑏𝑐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−2</m:t>
                    </m:r>
                    <m:r>
                      <a:rPr lang="en-US" b="0" i="1" smtClean="0">
                        <a:latin typeface="Cambria Math"/>
                      </a:rPr>
                      <m:t>𝑎𝑐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−2</m:t>
                    </m:r>
                    <m:r>
                      <a:rPr lang="en-US" b="0" i="1" smtClean="0">
                        <a:latin typeface="Cambria Math"/>
                      </a:rPr>
                      <m:t>𝑎𝑏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r>
                  <a:rPr lang="en-US" dirty="0"/>
                  <a:t>Use when you know </a:t>
                </a:r>
              </a:p>
              <a:p>
                <a:pPr lvl="1"/>
                <a:r>
                  <a:rPr lang="en-US" dirty="0"/>
                  <a:t>SSS, SAS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3" y="1288307"/>
            <a:ext cx="3047025" cy="177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9.7B Law of Cosines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the triangle.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EAD6"/>
              </a:clrFrom>
              <a:clrTo>
                <a:srgbClr val="F1EA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328" y="1189505"/>
            <a:ext cx="2621651" cy="223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65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170DD-A304-46DF-B5A1-2553D3E33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9.7B Law of Cosines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0BBCB-BF6E-48FC-8346-4F7F6EF28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Solve the triangle.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Try #22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BD10EE-9DF6-4524-A088-DD52F118BE2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6268794" y="1240726"/>
            <a:ext cx="2550017" cy="18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0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9.1 The Pythagorean Theorem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Pythagorean Triples</a:t>
            </a:r>
          </a:p>
          <a:p>
            <a:pPr lvl="1"/>
            <a:r>
              <a:rPr lang="en-US" dirty="0"/>
              <a:t>A set of three positive integers that satisfy the Pythagorean Theorem</a:t>
            </a:r>
          </a:p>
          <a:p>
            <a:pPr lvl="1"/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3"/>
            <a:ext cx="9144000" cy="21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65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9.1 The Pythagorean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2813249"/>
                <a:ext cx="9144000" cy="233025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Tell whether a triangle with the given sides is a right triangle.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4, 4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mtClean="0">
                        <a:latin typeface="Cambria Math" panose="02040503050406030204" pitchFamily="18" charset="0"/>
                      </a:rPr>
                      <m:t>, 8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Try #10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813249"/>
                <a:ext cx="9144000" cy="2330253"/>
              </a:xfrm>
              <a:blipFill>
                <a:blip r:embed="rId3"/>
                <a:stretch>
                  <a:fillRect l="-733" t="-4178" b="-3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7200" y="1041419"/>
            <a:ext cx="8229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Converse of the Pythagorean Theorem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588755"/>
            <a:ext cx="82296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If </a:t>
            </a:r>
            <a:r>
              <a:rPr lang="en-US" sz="2400" b="1" dirty="0"/>
              <a:t>a</a:t>
            </a:r>
            <a:r>
              <a:rPr lang="en-US" sz="2400" b="1" baseline="30000" dirty="0"/>
              <a:t>2</a:t>
            </a:r>
            <a:r>
              <a:rPr lang="en-US" sz="2400" b="1" dirty="0"/>
              <a:t> + b</a:t>
            </a:r>
            <a:r>
              <a:rPr lang="en-US" sz="2400" b="1" baseline="30000" dirty="0"/>
              <a:t>2</a:t>
            </a:r>
            <a:r>
              <a:rPr lang="en-US" sz="2400" b="1" dirty="0"/>
              <a:t> = c</a:t>
            </a:r>
            <a:r>
              <a:rPr lang="en-US" sz="2400" b="1" baseline="30000" dirty="0"/>
              <a:t>2</a:t>
            </a:r>
            <a:r>
              <a:rPr lang="en-US" sz="2400" b="1" dirty="0"/>
              <a:t> </a:t>
            </a:r>
            <a:r>
              <a:rPr lang="en-US" sz="2400" dirty="0"/>
              <a:t>where </a:t>
            </a:r>
            <a:r>
              <a:rPr lang="en-US" sz="2400" b="1" dirty="0"/>
              <a:t>a and b </a:t>
            </a:r>
            <a:r>
              <a:rPr lang="en-US" sz="2400" dirty="0"/>
              <a:t>are the length of the short sides and </a:t>
            </a:r>
            <a:r>
              <a:rPr lang="en-US" sz="2400" b="1" dirty="0"/>
              <a:t>c</a:t>
            </a:r>
            <a:r>
              <a:rPr lang="en-US" sz="2400" dirty="0"/>
              <a:t> is the length of the </a:t>
            </a:r>
            <a:r>
              <a:rPr lang="en-US" sz="2400" b="1" dirty="0"/>
              <a:t>longest side</a:t>
            </a:r>
            <a:r>
              <a:rPr lang="en-US" sz="2400" dirty="0"/>
              <a:t>, then it is a right triangle.</a:t>
            </a:r>
          </a:p>
        </p:txBody>
      </p:sp>
    </p:spTree>
    <p:extLst>
      <p:ext uri="{BB962C8B-B14F-4D97-AF65-F5344CB8AC3E}">
        <p14:creationId xmlns:p14="http://schemas.microsoft.com/office/powerpoint/2010/main" val="8962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9.1 The Pythagorean Theorem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689578"/>
            <a:ext cx="9144000" cy="245392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Show that the segments with lengths 3, 4, and 6 can form a triangle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Classify the triangle as acute, right or obtuse.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Try #16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143002"/>
            <a:ext cx="82296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If c is the longest side and…</a:t>
            </a:r>
          </a:p>
          <a:p>
            <a:r>
              <a:rPr lang="en-US" sz="2400" b="1" dirty="0"/>
              <a:t>	c</a:t>
            </a:r>
            <a:r>
              <a:rPr lang="en-US" sz="2400" b="1" baseline="30000" dirty="0"/>
              <a:t>2 </a:t>
            </a:r>
            <a:r>
              <a:rPr lang="en-US" sz="2400" b="1" dirty="0"/>
              <a:t>&lt; a</a:t>
            </a:r>
            <a:r>
              <a:rPr lang="en-US" sz="2400" b="1" baseline="30000" dirty="0"/>
              <a:t>2</a:t>
            </a:r>
            <a:r>
              <a:rPr lang="en-US" sz="2400" b="1" dirty="0"/>
              <a:t> + b</a:t>
            </a:r>
            <a:r>
              <a:rPr lang="en-US" sz="2400" b="1" baseline="30000" dirty="0"/>
              <a:t>2</a:t>
            </a:r>
            <a:r>
              <a:rPr lang="en-US" sz="2400" b="1" dirty="0"/>
              <a:t> </a:t>
            </a:r>
            <a:r>
              <a:rPr lang="en-US" sz="2400" dirty="0">
                <a:sym typeface="Wingdings" pitchFamily="2" charset="2"/>
              </a:rPr>
              <a:t> acute triangle</a:t>
            </a:r>
          </a:p>
          <a:p>
            <a:r>
              <a:rPr lang="en-US" sz="2400" dirty="0">
                <a:sym typeface="Wingdings" pitchFamily="2" charset="2"/>
              </a:rPr>
              <a:t>	</a:t>
            </a:r>
            <a:r>
              <a:rPr lang="en-US" sz="2400" b="1" dirty="0">
                <a:sym typeface="Wingdings" pitchFamily="2" charset="2"/>
              </a:rPr>
              <a:t>c</a:t>
            </a:r>
            <a:r>
              <a:rPr lang="en-US" sz="2400" b="1" baseline="30000" dirty="0">
                <a:sym typeface="Wingdings" pitchFamily="2" charset="2"/>
              </a:rPr>
              <a:t>2</a:t>
            </a:r>
            <a:r>
              <a:rPr lang="en-US" sz="2400" b="1" dirty="0">
                <a:sym typeface="Wingdings" pitchFamily="2" charset="2"/>
              </a:rPr>
              <a:t> = a</a:t>
            </a:r>
            <a:r>
              <a:rPr lang="en-US" sz="2400" b="1" baseline="30000" dirty="0">
                <a:sym typeface="Wingdings" pitchFamily="2" charset="2"/>
              </a:rPr>
              <a:t>2</a:t>
            </a:r>
            <a:r>
              <a:rPr lang="en-US" sz="2400" b="1" dirty="0">
                <a:sym typeface="Wingdings" pitchFamily="2" charset="2"/>
              </a:rPr>
              <a:t> + b</a:t>
            </a:r>
            <a:r>
              <a:rPr lang="en-US" sz="2400" b="1" baseline="30000" dirty="0">
                <a:sym typeface="Wingdings" pitchFamily="2" charset="2"/>
              </a:rPr>
              <a:t>2</a:t>
            </a:r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 right triangle</a:t>
            </a:r>
          </a:p>
          <a:p>
            <a:r>
              <a:rPr lang="en-US" sz="2400" dirty="0">
                <a:sym typeface="Wingdings" pitchFamily="2" charset="2"/>
              </a:rPr>
              <a:t>	</a:t>
            </a:r>
            <a:r>
              <a:rPr lang="en-US" sz="2400" b="1" dirty="0">
                <a:sym typeface="Wingdings" pitchFamily="2" charset="2"/>
              </a:rPr>
              <a:t>c</a:t>
            </a:r>
            <a:r>
              <a:rPr lang="en-US" sz="2400" b="1" baseline="30000" dirty="0">
                <a:sym typeface="Wingdings" pitchFamily="2" charset="2"/>
              </a:rPr>
              <a:t>2</a:t>
            </a:r>
            <a:r>
              <a:rPr lang="en-US" sz="2400" b="1" dirty="0">
                <a:sym typeface="Wingdings" pitchFamily="2" charset="2"/>
              </a:rPr>
              <a:t> &gt; a</a:t>
            </a:r>
            <a:r>
              <a:rPr lang="en-US" sz="2400" b="1" baseline="30000" dirty="0">
                <a:sym typeface="Wingdings" pitchFamily="2" charset="2"/>
              </a:rPr>
              <a:t>2</a:t>
            </a:r>
            <a:r>
              <a:rPr lang="en-US" sz="2400" b="1" dirty="0">
                <a:sym typeface="Wingdings" pitchFamily="2" charset="2"/>
              </a:rPr>
              <a:t> + b</a:t>
            </a:r>
            <a:r>
              <a:rPr lang="en-US" sz="2400" b="1" baseline="30000" dirty="0">
                <a:sym typeface="Wingdings" pitchFamily="2" charset="2"/>
              </a:rPr>
              <a:t>2</a:t>
            </a:r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 obtuse triangle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194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A6BD7-A60C-480E-B441-D56A65DD1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9.2 Special Right Triangles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06FBD-70B6-4213-A10F-7E6F00C85A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find side lengths in 45°-45°-90° triangles.</a:t>
            </a:r>
          </a:p>
          <a:p>
            <a:r>
              <a:rPr lang="en-US" dirty="0"/>
              <a:t>• I can find side lengths in 30°-60°-90° triangles.</a:t>
            </a:r>
          </a:p>
          <a:p>
            <a:r>
              <a:rPr lang="en-US" dirty="0"/>
              <a:t>• I can use special right triangles to solve real-life problems.</a:t>
            </a:r>
          </a:p>
        </p:txBody>
      </p:sp>
    </p:spTree>
    <p:extLst>
      <p:ext uri="{BB962C8B-B14F-4D97-AF65-F5344CB8AC3E}">
        <p14:creationId xmlns:p14="http://schemas.microsoft.com/office/powerpoint/2010/main" val="151568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9.2 Special Right Triangles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Some triangles have special lengths of sides, thus in life you see these triangles often such as in construction.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312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ookman-Cambria">
      <a:majorFont>
        <a:latin typeface="Bookman Old Style"/>
        <a:ea typeface=""/>
        <a:cs typeface=""/>
      </a:majorFont>
      <a:minorFont>
        <a:latin typeface="Cambr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1347</TotalTime>
  <Words>2115</Words>
  <Application>Microsoft Office PowerPoint</Application>
  <PresentationFormat>On-screen Show (16:9)</PresentationFormat>
  <Paragraphs>565</Paragraphs>
  <Slides>46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Bookman Old Style</vt:lpstr>
      <vt:lpstr>Calibri</vt:lpstr>
      <vt:lpstr>Cambria</vt:lpstr>
      <vt:lpstr>Cambria Math</vt:lpstr>
      <vt:lpstr>Comic Sans MS</vt:lpstr>
      <vt:lpstr>Wingdings</vt:lpstr>
      <vt:lpstr>Office Theme</vt:lpstr>
      <vt:lpstr>Right Triangles and Trigonometry</vt:lpstr>
      <vt:lpstr>PowerPoint Presentation</vt:lpstr>
      <vt:lpstr>9.1 The Pythagorean Theorem</vt:lpstr>
      <vt:lpstr>9.1 The Pythagorean Theorem</vt:lpstr>
      <vt:lpstr>9.1 The Pythagorean Theorem</vt:lpstr>
      <vt:lpstr>9.1 The Pythagorean Theorem</vt:lpstr>
      <vt:lpstr>9.1 The Pythagorean Theorem</vt:lpstr>
      <vt:lpstr>9.2 Special Right Triangles</vt:lpstr>
      <vt:lpstr>9.2 Special Right Triangles</vt:lpstr>
      <vt:lpstr>9.2 Special Right Triangles</vt:lpstr>
      <vt:lpstr>9.2 Special Right Triangles</vt:lpstr>
      <vt:lpstr>9.2 Special Right Triangles</vt:lpstr>
      <vt:lpstr>9.3 Similar Right Triangles</vt:lpstr>
      <vt:lpstr>9.3 Similar Right Triangles</vt:lpstr>
      <vt:lpstr>9.3 Similar Right Triangles</vt:lpstr>
      <vt:lpstr>9.3 Similar Right Triangles</vt:lpstr>
      <vt:lpstr>9.3 Similar Right Triangles</vt:lpstr>
      <vt:lpstr>9.3 Similar Right Triangles</vt:lpstr>
      <vt:lpstr>9.3 Similar Right Triangles</vt:lpstr>
      <vt:lpstr>9.4 The Tangent Ratio</vt:lpstr>
      <vt:lpstr>9.4 The Tangent Ratio</vt:lpstr>
      <vt:lpstr>9.4 The Tangent Ratio</vt:lpstr>
      <vt:lpstr>9.4 The Tangent Ratio</vt:lpstr>
      <vt:lpstr>9.4 The Tangent Ratio</vt:lpstr>
      <vt:lpstr>9.5 The Sine and Cosine Ratios</vt:lpstr>
      <vt:lpstr>9.5 The Sine and Cosine Ratios</vt:lpstr>
      <vt:lpstr>9.5 The Sine and Cosine Ratios</vt:lpstr>
      <vt:lpstr>9.5 The Sine and Cosine Ratios</vt:lpstr>
      <vt:lpstr>9.5 The Sine and Cosine Ratios</vt:lpstr>
      <vt:lpstr>9.5 The Sine and Cosine Ratios</vt:lpstr>
      <vt:lpstr>9.5 The Sine and Cosine Ratios</vt:lpstr>
      <vt:lpstr>9.6 Solving Right Triangles</vt:lpstr>
      <vt:lpstr>9.6 Solving Right Triangles</vt:lpstr>
      <vt:lpstr>9.6 Solving Right Triangles</vt:lpstr>
      <vt:lpstr>9.6 Solving Right Triangles</vt:lpstr>
      <vt:lpstr>9.6 Solving Right Triangles</vt:lpstr>
      <vt:lpstr>9.7A Law of Sines</vt:lpstr>
      <vt:lpstr>9.7A Law of Sines</vt:lpstr>
      <vt:lpstr>9.7A Law of Sines</vt:lpstr>
      <vt:lpstr>9.7A Law of Sines</vt:lpstr>
      <vt:lpstr>9.7A Law of Sines</vt:lpstr>
      <vt:lpstr>9.7A Law of Sines</vt:lpstr>
      <vt:lpstr>9.7B Law of Cosines</vt:lpstr>
      <vt:lpstr>9.7B Law of Cosines</vt:lpstr>
      <vt:lpstr>9.7B Law of Cosines</vt:lpstr>
      <vt:lpstr>9.7B Law of Cosines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Wright</dc:creator>
  <cp:lastModifiedBy>Richard Wright</cp:lastModifiedBy>
  <cp:revision>47</cp:revision>
  <dcterms:created xsi:type="dcterms:W3CDTF">2021-11-03T15:40:57Z</dcterms:created>
  <dcterms:modified xsi:type="dcterms:W3CDTF">2023-07-19T13:38:12Z</dcterms:modified>
</cp:coreProperties>
</file>